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422"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13.01.2020</a:t>
            </a:fld>
            <a:endParaRPr lang="ru-RU"/>
          </a:p>
        </p:txBody>
      </p:sp>
      <p:sp>
        <p:nvSpPr>
          <p:cNvPr id="20" name="Нижний колонтитул 19"/>
          <p:cNvSpPr>
            <a:spLocks noGrp="1"/>
          </p:cNvSpPr>
          <p:nvPr>
            <p:ph type="ftr" sz="quarter" idx="11"/>
          </p:nvPr>
        </p:nvSpPr>
        <p:spPr/>
        <p:txBody>
          <a:bodyPr/>
          <a:lstStyle/>
          <a:p>
            <a:endParaRPr lang="ru-RU"/>
          </a:p>
        </p:txBody>
      </p:sp>
      <p:sp>
        <p:nvSpPr>
          <p:cNvPr id="10" name="Номер слайда 9"/>
          <p:cNvSpPr>
            <a:spLocks noGrp="1"/>
          </p:cNvSpPr>
          <p:nvPr>
            <p:ph type="sldNum" sz="quarter" idx="12"/>
          </p:nvPr>
        </p:nvSpPr>
        <p:spPr/>
        <p:txBody>
          <a:bodyPr/>
          <a:lstStyle/>
          <a:p>
            <a:fld id="{725C68B6-61C2-468F-89AB-4B9F7531AA68}" type="slidenum">
              <a:rPr lang="ru-RU" smtClean="0"/>
              <a:pPr/>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13.01.2020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13.01.2020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13.01.2020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13.01.2020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13.01.2020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Дата 1"/>
          <p:cNvSpPr>
            <a:spLocks noGrp="1"/>
          </p:cNvSpPr>
          <p:nvPr>
            <p:ph type="dt" sz="half" idx="10"/>
          </p:nvPr>
        </p:nvSpPr>
        <p:spPr/>
        <p:txBody>
          <a:bodyPr/>
          <a:lstStyle/>
          <a:p>
            <a:fld id="{5B106E36-FD25-4E2D-B0AA-010F637433A0}" type="datetimeFigureOut">
              <a:rPr lang="ru-RU" smtClean="0"/>
              <a:pPr/>
              <a:t>13.01.2020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13.01.2020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13.01.2020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13.01.2020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13.01.2020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5B106E36-FD25-4E2D-B0AA-010F637433A0}" type="datetimeFigureOut">
              <a:rPr lang="ru-RU" smtClean="0"/>
              <a:pPr/>
              <a:t>13.01.2020</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725C68B6-61C2-468F-89AB-4B9F7531AA68}" type="slidenum">
              <a:rPr lang="ru-RU" smtClean="0"/>
              <a:pPr/>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32560" y="359898"/>
            <a:ext cx="7406640" cy="548822"/>
          </a:xfrm>
        </p:spPr>
        <p:txBody>
          <a:bodyPr>
            <a:normAutofit fontScale="90000"/>
          </a:bodyPr>
          <a:lstStyle/>
          <a:p>
            <a:pPr algn="ctr"/>
            <a:r>
              <a:rPr lang="ru-RU" sz="3200" b="1" dirty="0" err="1" smtClean="0">
                <a:latin typeface="Times New Roman" pitchFamily="18" charset="0"/>
                <a:cs typeface="Times New Roman" pitchFamily="18" charset="0"/>
              </a:rPr>
              <a:t>ГАЖ-дағы деректерді</a:t>
            </a:r>
            <a:r>
              <a:rPr lang="ru-RU" sz="3200" b="1" dirty="0" smtClean="0">
                <a:latin typeface="Times New Roman" pitchFamily="18" charset="0"/>
                <a:cs typeface="Times New Roman" pitchFamily="18" charset="0"/>
              </a:rPr>
              <a:t> </a:t>
            </a:r>
            <a:r>
              <a:rPr lang="ru-RU" sz="3200" b="1" dirty="0" err="1" smtClean="0">
                <a:latin typeface="Times New Roman" pitchFamily="18" charset="0"/>
                <a:cs typeface="Times New Roman" pitchFamily="18" charset="0"/>
              </a:rPr>
              <a:t>ұйымдастыру</a:t>
            </a:r>
            <a:endParaRPr lang="ru-RU" sz="3200" dirty="0">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1432560" y="1850064"/>
            <a:ext cx="7406640" cy="3739176"/>
          </a:xfrm>
        </p:spPr>
        <p:txBody>
          <a:bodyPr>
            <a:normAutofit/>
          </a:bodyPr>
          <a:lstStyle/>
          <a:p>
            <a:pPr algn="just"/>
            <a:r>
              <a:rPr lang="kk-KZ" dirty="0" smtClean="0">
                <a:latin typeface="Times New Roman" pitchFamily="18" charset="0"/>
                <a:cs typeface="Times New Roman" pitchFamily="18" charset="0"/>
              </a:rPr>
              <a:t>	ГАЖ жобасына деген алғашқы қадам – кеңістіктік деректер қорын құру. Картаны сандық түрге аудару үшін деректерді қорғау мен оларды пайдалану құрылымдарын ұйымдастыру қажет. ГАЖ-дың барлық күші графикалық және суреттелген ақпараттарды біріктіру, объектілер арасындағы байланысты сақтау және басқаруда жатыр.</a:t>
            </a:r>
            <a:endParaRPr lang="ru-RU" dirty="0" smtClean="0">
              <a:latin typeface="Times New Roman" pitchFamily="18" charset="0"/>
              <a:cs typeface="Times New Roman" pitchFamily="18" charset="0"/>
            </a:endParaRPr>
          </a:p>
          <a:p>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923928" y="1412776"/>
            <a:ext cx="1944216" cy="523220"/>
          </a:xfrm>
          <a:prstGeom prst="rect">
            <a:avLst/>
          </a:prstGeom>
          <a:noFill/>
          <a:ln>
            <a:solidFill>
              <a:schemeClr val="accent1"/>
            </a:solidFill>
          </a:ln>
        </p:spPr>
        <p:txBody>
          <a:bodyPr wrap="square" rtlCol="0">
            <a:spAutoFit/>
          </a:bodyPr>
          <a:lstStyle/>
          <a:p>
            <a:pPr algn="ctr"/>
            <a:r>
              <a:rPr lang="kk-KZ" sz="2800" dirty="0" smtClean="0">
                <a:latin typeface="Times New Roman" pitchFamily="18" charset="0"/>
                <a:cs typeface="Times New Roman" pitchFamily="18" charset="0"/>
              </a:rPr>
              <a:t>Ақпарат</a:t>
            </a:r>
            <a:endParaRPr lang="ru-RU" sz="2800" dirty="0">
              <a:latin typeface="Times New Roman" pitchFamily="18" charset="0"/>
              <a:cs typeface="Times New Roman" pitchFamily="18" charset="0"/>
            </a:endParaRPr>
          </a:p>
        </p:txBody>
      </p:sp>
      <p:sp>
        <p:nvSpPr>
          <p:cNvPr id="7" name="TextBox 6"/>
          <p:cNvSpPr txBox="1"/>
          <p:nvPr/>
        </p:nvSpPr>
        <p:spPr>
          <a:xfrm>
            <a:off x="1115616" y="2463279"/>
            <a:ext cx="3629776" cy="461665"/>
          </a:xfrm>
          <a:prstGeom prst="rect">
            <a:avLst/>
          </a:prstGeom>
          <a:noFill/>
          <a:ln>
            <a:solidFill>
              <a:schemeClr val="accent1"/>
            </a:solidFill>
          </a:ln>
        </p:spPr>
        <p:txBody>
          <a:bodyPr wrap="none" rtlCol="0">
            <a:spAutoFit/>
          </a:bodyPr>
          <a:lstStyle/>
          <a:p>
            <a:r>
              <a:rPr lang="kk-KZ" sz="2400" dirty="0" smtClean="0">
                <a:latin typeface="Times New Roman" pitchFamily="18" charset="0"/>
                <a:cs typeface="Times New Roman" pitchFamily="18" charset="0"/>
              </a:rPr>
              <a:t>кеңістіктік деректер қоры</a:t>
            </a:r>
            <a:r>
              <a:rPr lang="kk-KZ" sz="2400" i="1" dirty="0" smtClean="0">
                <a:latin typeface="Times New Roman" pitchFamily="18" charset="0"/>
                <a:cs typeface="Times New Roman" pitchFamily="18" charset="0"/>
              </a:rPr>
              <a:t> </a:t>
            </a:r>
            <a:endParaRPr lang="ru-RU" sz="2400" dirty="0">
              <a:latin typeface="Times New Roman" pitchFamily="18" charset="0"/>
              <a:cs typeface="Times New Roman" pitchFamily="18" charset="0"/>
            </a:endParaRPr>
          </a:p>
        </p:txBody>
      </p:sp>
      <p:sp>
        <p:nvSpPr>
          <p:cNvPr id="8" name="TextBox 7"/>
          <p:cNvSpPr txBox="1"/>
          <p:nvPr/>
        </p:nvSpPr>
        <p:spPr>
          <a:xfrm>
            <a:off x="5076056" y="2463279"/>
            <a:ext cx="3851952" cy="461665"/>
          </a:xfrm>
          <a:prstGeom prst="rect">
            <a:avLst/>
          </a:prstGeom>
          <a:noFill/>
          <a:ln>
            <a:solidFill>
              <a:schemeClr val="accent1"/>
            </a:solidFill>
          </a:ln>
        </p:spPr>
        <p:txBody>
          <a:bodyPr wrap="none" rtlCol="0">
            <a:spAutoFit/>
          </a:bodyPr>
          <a:lstStyle/>
          <a:p>
            <a:r>
              <a:rPr lang="kk-KZ" sz="2400" dirty="0" smtClean="0">
                <a:latin typeface="Times New Roman" pitchFamily="18" charset="0"/>
                <a:cs typeface="Times New Roman" pitchFamily="18" charset="0"/>
              </a:rPr>
              <a:t> атрибутивті деректер қоры</a:t>
            </a:r>
            <a:r>
              <a:rPr lang="kk-KZ" sz="2400" i="1" dirty="0" smtClean="0">
                <a:latin typeface="Times New Roman" pitchFamily="18" charset="0"/>
                <a:cs typeface="Times New Roman" pitchFamily="18" charset="0"/>
              </a:rPr>
              <a:t> </a:t>
            </a:r>
            <a:endParaRPr lang="ru-RU" sz="2400" dirty="0">
              <a:latin typeface="Times New Roman" pitchFamily="18" charset="0"/>
              <a:cs typeface="Times New Roman" pitchFamily="18" charset="0"/>
            </a:endParaRPr>
          </a:p>
        </p:txBody>
      </p:sp>
      <p:sp>
        <p:nvSpPr>
          <p:cNvPr id="9" name="Стрелка углом 8"/>
          <p:cNvSpPr/>
          <p:nvPr/>
        </p:nvSpPr>
        <p:spPr>
          <a:xfrm rot="5400000" flipV="1">
            <a:off x="3239852" y="1808820"/>
            <a:ext cx="864096" cy="504056"/>
          </a:xfrm>
          <a:prstGeom prst="bentArrow">
            <a:avLst>
              <a:gd name="adj1" fmla="val 25000"/>
              <a:gd name="adj2" fmla="val 26487"/>
              <a:gd name="adj3" fmla="val 25000"/>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1" name="Стрелка углом 10"/>
          <p:cNvSpPr/>
          <p:nvPr/>
        </p:nvSpPr>
        <p:spPr>
          <a:xfrm rot="5400000">
            <a:off x="5688124" y="1808820"/>
            <a:ext cx="864096" cy="504056"/>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2" name="Прямоугольник 1"/>
          <p:cNvSpPr/>
          <p:nvPr/>
        </p:nvSpPr>
        <p:spPr>
          <a:xfrm>
            <a:off x="1238316" y="3750622"/>
            <a:ext cx="3384376" cy="1200329"/>
          </a:xfrm>
          <a:prstGeom prst="rect">
            <a:avLst/>
          </a:prstGeom>
        </p:spPr>
        <p:txBody>
          <a:bodyPr wrap="square">
            <a:spAutoFit/>
          </a:bodyPr>
          <a:lstStyle/>
          <a:p>
            <a:pPr algn="ctr"/>
            <a:r>
              <a:rPr lang="kk-KZ" dirty="0">
                <a:latin typeface="Times New Roman" panose="02020603050405020304" pitchFamily="18" charset="0"/>
                <a:ea typeface="TimesNewRomanPSMT"/>
              </a:rPr>
              <a:t>Векторлы ГАЖ-дың кеңістіктік ақпараты географиялық объектілердің орналасуы мен көрінісін бейнелейді. </a:t>
            </a:r>
            <a:endParaRPr lang="ru-RU" dirty="0"/>
          </a:p>
        </p:txBody>
      </p:sp>
      <p:sp>
        <p:nvSpPr>
          <p:cNvPr id="3" name="Стрелка вниз 2"/>
          <p:cNvSpPr/>
          <p:nvPr/>
        </p:nvSpPr>
        <p:spPr>
          <a:xfrm>
            <a:off x="2411760" y="3140968"/>
            <a:ext cx="518744"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a:off x="5354976" y="3746628"/>
            <a:ext cx="3294112" cy="1477328"/>
          </a:xfrm>
          <a:prstGeom prst="rect">
            <a:avLst/>
          </a:prstGeom>
        </p:spPr>
        <p:txBody>
          <a:bodyPr wrap="square">
            <a:spAutoFit/>
          </a:bodyPr>
          <a:lstStyle/>
          <a:p>
            <a:pPr algn="ctr">
              <a:spcAft>
                <a:spcPts val="0"/>
              </a:spcAft>
            </a:pPr>
            <a:r>
              <a:rPr lang="kk-KZ" dirty="0">
                <a:latin typeface="Times New Roman" panose="02020603050405020304" pitchFamily="18" charset="0"/>
                <a:ea typeface="TimesNewRomanPSMT"/>
                <a:cs typeface="Times New Roman" panose="02020603050405020304" pitchFamily="18" charset="0"/>
              </a:rPr>
              <a:t>Тақырыптық ақпараттар объектілердің сандық және сапалық сипаттамалары мен олардың арасындағы байланысты бейнелейді.</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Стрелка вниз 9"/>
          <p:cNvSpPr/>
          <p:nvPr/>
        </p:nvSpPr>
        <p:spPr>
          <a:xfrm>
            <a:off x="6742660" y="3236203"/>
            <a:ext cx="518744"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35608" y="404664"/>
            <a:ext cx="7498080" cy="6120680"/>
          </a:xfrm>
        </p:spPr>
        <p:txBody>
          <a:bodyPr>
            <a:normAutofit fontScale="70000" lnSpcReduction="20000"/>
          </a:bodyPr>
          <a:lstStyle/>
          <a:p>
            <a:pPr marL="82296" indent="0" algn="just">
              <a:buNone/>
            </a:pPr>
            <a:r>
              <a:rPr lang="kk-KZ" dirty="0" smtClean="0"/>
              <a:t>	</a:t>
            </a:r>
            <a:r>
              <a:rPr lang="kk-KZ" dirty="0" smtClean="0">
                <a:latin typeface="Times New Roman" panose="02020603050405020304" pitchFamily="18" charset="0"/>
                <a:cs typeface="Times New Roman" panose="02020603050405020304" pitchFamily="18" charset="0"/>
              </a:rPr>
              <a:t>Векторлық </a:t>
            </a:r>
            <a:r>
              <a:rPr lang="kk-KZ" dirty="0">
                <a:latin typeface="Times New Roman" panose="02020603050405020304" pitchFamily="18" charset="0"/>
                <a:cs typeface="Times New Roman" panose="02020603050405020304" pitchFamily="18" charset="0"/>
              </a:rPr>
              <a:t>ақпарат әрқайсысы бірқатар векторлық объектілерден (нүкте, сызық және полигондар) құралған қабаттардың жиынтығынан тұрады. Мұндай концепция — қабаттар концепциясы көбінесе ГАЖ-ды ұстанады. Қабаттың кеңістіктік объектісі атрибутивті кесте, деректер қорына сәйкес қойылады. Картадағы көптеген объектілерді басқару, әдетте көзбен шолу тәсілі туралы ақпарат беретін легенда (түсіндірме сөздер) көмегімен жүзеге асырылады. Бейнелеу картадағы объектілер қандай қабатқа жататындығына (сызықтық – жолдар мен өзендер әртүрлі болып бейнеленеді) немесе сол объектінің өзіне байланысты сандық немесе сапалық параметрлерге байланысты әртүрлі болуы мүмкін. Легендада (картаға, сызбаға берілетін түсіндірме сөздер) әртүрлі қабаттағы полигондар қандай түс және қандай толықтырумен белгіленетіні, сызықтық объектілер сызықтың қандай типімен жүргізілетіні, нүктелік объектілер қандай таңбалармен көрсетілетіні жөніндегі, т.б. ақпараттар болады. Легендада сонымен қатар, объектілердің сыртқы түрі мен оған байланысқан сандық әрі сапалық параметрлер арасындағы тәуелділік бейнеленген (ауданы, параметрі, ластануы, ұлты</a:t>
            </a:r>
            <a:r>
              <a:rPr lang="kk-KZ"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223821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187624" y="1340768"/>
            <a:ext cx="7406640" cy="4968552"/>
          </a:xfrm>
        </p:spPr>
        <p:txBody>
          <a:bodyPr>
            <a:normAutofit fontScale="55000" lnSpcReduction="20000"/>
          </a:bodyPr>
          <a:lstStyle/>
          <a:p>
            <a:pPr algn="just"/>
            <a:r>
              <a:rPr lang="kk-KZ" sz="6000" b="1" dirty="0" smtClean="0"/>
              <a:t>	Деректер </a:t>
            </a:r>
            <a:r>
              <a:rPr lang="kk-KZ" sz="6000" b="1" dirty="0"/>
              <a:t>қоры</a:t>
            </a:r>
            <a:r>
              <a:rPr lang="kk-KZ" sz="6000" dirty="0"/>
              <a:t> — компьютерде сақтауға және жұмыс уақытында еркін пайдалануға болатын ақпараттар жиынтығы.</a:t>
            </a:r>
            <a:endParaRPr lang="ru-RU" sz="6000" dirty="0"/>
          </a:p>
          <a:p>
            <a:pPr algn="just"/>
            <a:r>
              <a:rPr lang="ru-RU" sz="6000" dirty="0" smtClean="0"/>
              <a:t>	</a:t>
            </a:r>
            <a:r>
              <a:rPr lang="ru-RU" sz="6000" dirty="0" err="1" smtClean="0"/>
              <a:t>Көбінесе</a:t>
            </a:r>
            <a:r>
              <a:rPr lang="ru-RU" sz="6000" dirty="0" smtClean="0"/>
              <a:t> </a:t>
            </a:r>
            <a:r>
              <a:rPr lang="ru-RU" sz="6000" dirty="0" err="1"/>
              <a:t>деректер</a:t>
            </a:r>
            <a:r>
              <a:rPr lang="ru-RU" sz="6000" dirty="0"/>
              <a:t> </a:t>
            </a:r>
            <a:r>
              <a:rPr lang="ru-RU" sz="6000" dirty="0" err="1"/>
              <a:t>қоры</a:t>
            </a:r>
            <a:r>
              <a:rPr lang="ru-RU" sz="6000" dirty="0"/>
              <a:t> </a:t>
            </a:r>
            <a:r>
              <a:rPr lang="ru-RU" sz="6000" dirty="0" err="1"/>
              <a:t>кесте</a:t>
            </a:r>
            <a:r>
              <a:rPr lang="ru-RU" sz="6000" dirty="0"/>
              <a:t> </a:t>
            </a:r>
            <a:r>
              <a:rPr lang="ru-RU" sz="6000" dirty="0" err="1"/>
              <a:t>түрінде</a:t>
            </a:r>
            <a:r>
              <a:rPr lang="ru-RU" sz="6000" dirty="0"/>
              <a:t> </a:t>
            </a:r>
            <a:r>
              <a:rPr lang="ru-RU" sz="6000" dirty="0" err="1"/>
              <a:t>құрылады</a:t>
            </a:r>
            <a:r>
              <a:rPr lang="ru-RU" sz="6000" dirty="0"/>
              <a:t>. </a:t>
            </a:r>
            <a:r>
              <a:rPr lang="ru-RU" sz="6000" dirty="0" err="1"/>
              <a:t>Қордағы</a:t>
            </a:r>
            <a:r>
              <a:rPr lang="ru-RU" sz="6000" dirty="0"/>
              <a:t> </a:t>
            </a:r>
            <a:r>
              <a:rPr lang="ru-RU" sz="6000" dirty="0" err="1"/>
              <a:t>деректер</a:t>
            </a:r>
            <a:r>
              <a:rPr lang="ru-RU" sz="6000" dirty="0"/>
              <a:t> </a:t>
            </a:r>
            <a:r>
              <a:rPr lang="ru-RU" sz="6000" dirty="0" err="1"/>
              <a:t>бірыңғай</a:t>
            </a:r>
            <a:r>
              <a:rPr lang="ru-RU" sz="6000" dirty="0"/>
              <a:t> </a:t>
            </a:r>
            <a:r>
              <a:rPr lang="ru-RU" sz="6000" dirty="0" err="1"/>
              <a:t>сандық</a:t>
            </a:r>
            <a:r>
              <a:rPr lang="ru-RU" sz="6000" dirty="0"/>
              <a:t> </a:t>
            </a:r>
            <a:r>
              <a:rPr lang="ru-RU" sz="6000" dirty="0" err="1"/>
              <a:t>пішінде</a:t>
            </a:r>
            <a:r>
              <a:rPr lang="ru-RU" sz="6000" dirty="0"/>
              <a:t> </a:t>
            </a:r>
            <a:r>
              <a:rPr lang="ru-RU" sz="6000" dirty="0" err="1"/>
              <a:t>берілген</a:t>
            </a:r>
            <a:r>
              <a:rPr lang="ru-RU" sz="6000" dirty="0"/>
              <a:t>, </a:t>
            </a:r>
            <a:r>
              <a:rPr lang="ru-RU" sz="6000" dirty="0" err="1"/>
              <a:t>яғни</a:t>
            </a:r>
            <a:r>
              <a:rPr lang="ru-RU" sz="6000" dirty="0"/>
              <a:t> </a:t>
            </a:r>
            <a:r>
              <a:rPr lang="ru-RU" sz="6000" dirty="0" err="1"/>
              <a:t>олардың</a:t>
            </a:r>
            <a:r>
              <a:rPr lang="ru-RU" sz="6000" dirty="0"/>
              <a:t> </a:t>
            </a:r>
            <a:r>
              <a:rPr lang="ru-RU" sz="6000" dirty="0" err="1"/>
              <a:t>координаттары</a:t>
            </a:r>
            <a:r>
              <a:rPr lang="ru-RU" sz="6000" dirty="0"/>
              <a:t>, </a:t>
            </a:r>
            <a:r>
              <a:rPr lang="ru-RU" sz="6000" dirty="0" err="1"/>
              <a:t>сандық</a:t>
            </a:r>
            <a:r>
              <a:rPr lang="ru-RU" sz="6000" dirty="0"/>
              <a:t> </a:t>
            </a:r>
            <a:r>
              <a:rPr lang="ru-RU" sz="6000" dirty="0" err="1"/>
              <a:t>және</a:t>
            </a:r>
            <a:r>
              <a:rPr lang="ru-RU" sz="6000" dirty="0"/>
              <a:t> </a:t>
            </a:r>
            <a:r>
              <a:rPr lang="ru-RU" sz="6000" dirty="0" err="1"/>
              <a:t>сапалық</a:t>
            </a:r>
            <a:r>
              <a:rPr lang="ru-RU" sz="6000" dirty="0"/>
              <a:t> </a:t>
            </a:r>
            <a:r>
              <a:rPr lang="ru-RU" sz="6000" dirty="0" err="1"/>
              <a:t>атрибуттары</a:t>
            </a:r>
            <a:r>
              <a:rPr lang="ru-RU" sz="6000" dirty="0"/>
              <a:t> </a:t>
            </a:r>
            <a:r>
              <a:rPr lang="ru-RU" sz="6000" dirty="0" err="1"/>
              <a:t>көрсетілген</a:t>
            </a:r>
            <a:r>
              <a:rPr lang="ru-RU" sz="6000" dirty="0"/>
              <a:t>.</a:t>
            </a:r>
          </a:p>
          <a:p>
            <a:endParaRPr lang="ru-RU" dirty="0"/>
          </a:p>
        </p:txBody>
      </p:sp>
    </p:spTree>
    <p:extLst>
      <p:ext uri="{BB962C8B-B14F-4D97-AF65-F5344CB8AC3E}">
        <p14:creationId xmlns:p14="http://schemas.microsoft.com/office/powerpoint/2010/main" val="39634961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03648" y="764704"/>
            <a:ext cx="7498080" cy="4800600"/>
          </a:xfrm>
        </p:spPr>
        <p:txBody>
          <a:bodyPr>
            <a:normAutofit fontScale="92500"/>
          </a:bodyPr>
          <a:lstStyle/>
          <a:p>
            <a:pPr algn="just"/>
            <a:r>
              <a:rPr lang="ru-RU" dirty="0" err="1">
                <a:latin typeface="Times New Roman" panose="02020603050405020304" pitchFamily="18" charset="0"/>
                <a:cs typeface="Times New Roman" panose="02020603050405020304" pitchFamily="18" charset="0"/>
              </a:rPr>
              <a:t>Картографиялық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деректер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қорын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құрудың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қабылданған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сызбанұсқасына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сәйкес</a:t>
            </a:r>
            <a:r>
              <a:rPr lang="ru-RU"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иерархиялы</a:t>
            </a:r>
            <a:r>
              <a:rPr lang="ru-RU" i="1"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немесе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хабарлама</a:t>
            </a:r>
            <a:r>
              <a:rPr lang="ru-RU" dirty="0">
                <a:latin typeface="Times New Roman" panose="02020603050405020304" pitchFamily="18" charset="0"/>
                <a:cs typeface="Times New Roman" panose="02020603050405020304" pitchFamily="18" charset="0"/>
              </a:rPr>
              <a:t> (</a:t>
            </a:r>
            <a:r>
              <a:rPr lang="ru-RU" i="1" dirty="0">
                <a:latin typeface="Times New Roman" panose="02020603050405020304" pitchFamily="18" charset="0"/>
                <a:cs typeface="Times New Roman" panose="02020603050405020304" pitchFamily="18" charset="0"/>
              </a:rPr>
              <a:t>реляция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яғни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объектілердің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байланыстары</a:t>
            </a:r>
            <a:r>
              <a:rPr lang="ru-RU" dirty="0">
                <a:latin typeface="Times New Roman" panose="02020603050405020304" pitchFamily="18" charset="0"/>
                <a:cs typeface="Times New Roman" panose="02020603050405020304" pitchFamily="18" charset="0"/>
              </a:rPr>
              <a:t> мен </a:t>
            </a:r>
            <a:r>
              <a:rPr lang="ru-RU" dirty="0" err="1">
                <a:latin typeface="Times New Roman" panose="02020603050405020304" pitchFamily="18" charset="0"/>
                <a:cs typeface="Times New Roman" panose="02020603050405020304" pitchFamily="18" charset="0"/>
              </a:rPr>
              <a:t>қарым-қатынастарын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беруші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түрінде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болуы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мүмкін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Одан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басқа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деректер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қоры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орталықтандырылған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болуы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мүмкін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бұл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жағдайда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олар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бір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жерде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бірыңғай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ақпараттық</a:t>
            </a:r>
            <a:r>
              <a:rPr lang="ru-RU" dirty="0">
                <a:latin typeface="Times New Roman" panose="02020603050405020304" pitchFamily="18" charset="0"/>
                <a:cs typeface="Times New Roman" panose="02020603050405020304" pitchFamily="18" charset="0"/>
              </a:rPr>
              <a:t> массив </a:t>
            </a:r>
            <a:r>
              <a:rPr lang="ru-RU" dirty="0" err="1">
                <a:latin typeface="Times New Roman" panose="02020603050405020304" pitchFamily="18" charset="0"/>
                <a:cs typeface="Times New Roman" panose="02020603050405020304" pitchFamily="18" charset="0"/>
              </a:rPr>
              <a:t>түрінде</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орналастырылады</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546370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043608" y="476672"/>
            <a:ext cx="7776864" cy="5693866"/>
          </a:xfrm>
          <a:prstGeom prst="rect">
            <a:avLst/>
          </a:prstGeom>
        </p:spPr>
        <p:txBody>
          <a:bodyPr wrap="square">
            <a:spAutoFit/>
          </a:bodyPr>
          <a:lstStyle/>
          <a:p>
            <a:pPr algn="just"/>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Деректер</a:t>
            </a:r>
            <a:r>
              <a:rPr lang="ru-RU" sz="2800" dirty="0" smtClean="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қорының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мазмұны</a:t>
            </a:r>
            <a:r>
              <a:rPr lang="ru-RU" sz="2800" dirty="0">
                <a:latin typeface="Times New Roman" panose="02020603050405020304" pitchFamily="18" charset="0"/>
                <a:cs typeface="Times New Roman" panose="02020603050405020304" pitchFamily="18" charset="0"/>
              </a:rPr>
              <a:t>, карта </a:t>
            </a:r>
            <a:r>
              <a:rPr lang="ru-RU" sz="2800" dirty="0" err="1">
                <a:latin typeface="Times New Roman" panose="02020603050405020304" pitchFamily="18" charset="0"/>
                <a:cs typeface="Times New Roman" panose="02020603050405020304" pitchFamily="18" charset="0"/>
              </a:rPr>
              <a:t>тақырыптары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сияқты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алуан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түрлі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Топографиялық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деректер</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қоры</a:t>
            </a:r>
            <a:r>
              <a:rPr lang="ru-RU" sz="2800" dirty="0">
                <a:latin typeface="Times New Roman" panose="02020603050405020304" pitchFamily="18" charset="0"/>
                <a:cs typeface="Times New Roman" panose="02020603050405020304" pitchFamily="18" charset="0"/>
              </a:rPr>
              <a:t> – </a:t>
            </a:r>
            <a:r>
              <a:rPr lang="ru-RU" sz="2800" dirty="0" err="1">
                <a:latin typeface="Times New Roman" panose="02020603050405020304" pitchFamily="18" charset="0"/>
                <a:cs typeface="Times New Roman" panose="02020603050405020304" pitchFamily="18" charset="0"/>
              </a:rPr>
              <a:t>орны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оның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жер</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бедері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гидрографиясы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жол</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желісі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тұрғын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пункттері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шекаралары</a:t>
            </a:r>
            <a:r>
              <a:rPr lang="ru-RU" sz="2800" dirty="0">
                <a:latin typeface="Times New Roman" panose="02020603050405020304" pitchFamily="18" charset="0"/>
                <a:cs typeface="Times New Roman" panose="02020603050405020304" pitchFamily="18" charset="0"/>
              </a:rPr>
              <a:t> </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топографиялық</a:t>
            </a:r>
            <a:r>
              <a:rPr lang="ru-RU" sz="2800" dirty="0" smtClean="0">
                <a:latin typeface="Times New Roman" panose="02020603050405020304" pitchFamily="18" charset="0"/>
                <a:cs typeface="Times New Roman" panose="02020603050405020304" pitchFamily="18" charset="0"/>
              </a:rPr>
              <a:t> </a:t>
            </a:r>
            <a:r>
              <a:rPr lang="ru-RU" sz="2800" dirty="0">
                <a:latin typeface="Times New Roman" panose="02020603050405020304" pitchFamily="18" charset="0"/>
                <a:cs typeface="Times New Roman" panose="02020603050405020304" pitchFamily="18" charset="0"/>
              </a:rPr>
              <a:t>карта </a:t>
            </a:r>
            <a:r>
              <a:rPr lang="ru-RU" sz="2800" dirty="0" err="1">
                <a:latin typeface="Times New Roman" panose="02020603050405020304" pitchFamily="18" charset="0"/>
                <a:cs typeface="Times New Roman" panose="02020603050405020304" pitchFamily="18" charset="0"/>
              </a:rPr>
              <a:t>мазмұны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құрылған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барлық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мәліметтер</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жөніндегі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сандық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ақпараттардан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тұрады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Геологиялық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геофизикалық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экологиялық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метеорологиялық</a:t>
            </a:r>
            <a:r>
              <a:rPr lang="ru-RU" sz="2800" dirty="0">
                <a:latin typeface="Times New Roman" panose="02020603050405020304" pitchFamily="18" charset="0"/>
                <a:cs typeface="Times New Roman" panose="02020603050405020304" pitchFamily="18" charset="0"/>
              </a:rPr>
              <a:t>, тау-</a:t>
            </a:r>
            <a:r>
              <a:rPr lang="ru-RU" sz="2800" dirty="0" err="1">
                <a:latin typeface="Times New Roman" panose="02020603050405020304" pitchFamily="18" charset="0"/>
                <a:cs typeface="Times New Roman" panose="02020603050405020304" pitchFamily="18" charset="0"/>
              </a:rPr>
              <a:t>кен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геодезиялық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кадастрлы</a:t>
            </a:r>
            <a:r>
              <a:rPr lang="ru-RU" sz="2800" dirty="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экономикалық</a:t>
            </a:r>
            <a:r>
              <a:rPr lang="ru-RU" sz="2800" dirty="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және</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басқа</a:t>
            </a:r>
            <a:r>
              <a:rPr lang="ru-RU" sz="2800" dirty="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деректердің</a:t>
            </a:r>
            <a:r>
              <a:rPr lang="ru-RU" sz="2800" dirty="0" smtClean="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сандық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қоры</a:t>
            </a:r>
            <a:r>
              <a:rPr lang="ru-RU" sz="2800" dirty="0">
                <a:latin typeface="Times New Roman" panose="02020603050405020304" pitchFamily="18" charset="0"/>
                <a:cs typeface="Times New Roman" panose="02020603050405020304" pitchFamily="18" charset="0"/>
              </a:rPr>
              <a:t> бар. 	</a:t>
            </a:r>
            <a:br>
              <a:rPr lang="ru-RU" sz="2800" dirty="0">
                <a:latin typeface="Times New Roman" panose="02020603050405020304" pitchFamily="18" charset="0"/>
                <a:cs typeface="Times New Roman" panose="02020603050405020304" pitchFamily="18" charset="0"/>
              </a:rPr>
            </a:b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Картаға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түсірілетін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барлық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деректер</a:t>
            </a:r>
            <a:r>
              <a:rPr lang="ru-RU" sz="2800" dirty="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сандық</a:t>
            </a:r>
            <a:r>
              <a:rPr lang="ru-RU" sz="2800" dirty="0" smtClean="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түрде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берліп</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деректер</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қорына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енгізілуі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мүмкін</a:t>
            </a:r>
            <a:r>
              <a:rPr lang="ru-RU" sz="28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1188200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187624" y="620688"/>
            <a:ext cx="7632848" cy="5262979"/>
          </a:xfrm>
          <a:prstGeom prst="rect">
            <a:avLst/>
          </a:prstGeom>
        </p:spPr>
        <p:txBody>
          <a:bodyPr wrap="square">
            <a:spAutoFit/>
          </a:bodyPr>
          <a:lstStyle/>
          <a:p>
            <a:pPr marL="0" lvl="1" indent="403225" algn="just"/>
            <a:r>
              <a:rPr lang="kk-KZ" sz="2400" b="1" dirty="0">
                <a:latin typeface="Times New Roman" panose="02020603050405020304" pitchFamily="18" charset="0"/>
                <a:cs typeface="Times New Roman" panose="02020603050405020304" pitchFamily="18" charset="0"/>
              </a:rPr>
              <a:t>Атрибуттер </a:t>
            </a:r>
            <a:r>
              <a:rPr lang="kk-KZ" sz="2400" dirty="0">
                <a:latin typeface="Times New Roman" panose="02020603050405020304" pitchFamily="18" charset="0"/>
                <a:cs typeface="Times New Roman" panose="02020603050405020304" pitchFamily="18" charset="0"/>
              </a:rPr>
              <a:t>– бұл алдымен деректер қорындағы сандық немесе таңбалық </a:t>
            </a:r>
            <a:r>
              <a:rPr lang="kk-KZ" sz="2400" dirty="0" smtClean="0">
                <a:latin typeface="Times New Roman" panose="02020603050405020304" pitchFamily="18" charset="0"/>
                <a:cs typeface="Times New Roman" panose="02020603050405020304" pitchFamily="18" charset="0"/>
              </a:rPr>
              <a:t>сипаттамалар. </a:t>
            </a:r>
            <a:r>
              <a:rPr lang="kk-KZ" sz="2400" dirty="0">
                <a:latin typeface="Times New Roman" panose="02020603050405020304" pitchFamily="18" charset="0"/>
                <a:cs typeface="Times New Roman" panose="02020603050405020304" pitchFamily="18" charset="0"/>
              </a:rPr>
              <a:t>Осы түрдегі атрибуттерге – сақталатын деректер, әдетте толық, нақты және символдық типтер жатады. ГАЖ-дың дамуына байланысты қолданылатын атрибуттердің алуан түрлігі өсуде.</a:t>
            </a:r>
          </a:p>
          <a:p>
            <a:pPr marL="0" lvl="1" indent="403225" algn="just"/>
            <a:endParaRPr lang="ru-RU" sz="2400" dirty="0">
              <a:latin typeface="Times New Roman" panose="02020603050405020304" pitchFamily="18" charset="0"/>
              <a:cs typeface="Times New Roman" panose="02020603050405020304" pitchFamily="18" charset="0"/>
            </a:endParaRPr>
          </a:p>
          <a:p>
            <a:pPr marL="0" lvl="1" indent="403225" algn="just"/>
            <a:r>
              <a:rPr lang="kk-KZ" sz="2400" dirty="0">
                <a:latin typeface="Times New Roman" panose="02020603050405020304" pitchFamily="18" charset="0"/>
                <a:cs typeface="Times New Roman" panose="02020603050405020304" pitchFamily="18" charset="0"/>
              </a:rPr>
              <a:t>Көптеген ГАЖ-да графикалық және аудио-атрибуттер (мысалы, объектілердің растрлық түрлері немесе олардың аудиожазылымдары), сонымен қатар “әрекет” немесе «тәртіп» атрибуттері, яғни белгілі бір жағдайларда орындалуы тиіс функциялар қолданылады (мысалы, объектіні таңдағанда, атмосфераны ластау объектісіне жұмсалатын қаражатты есепке алу).</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475542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03648" y="188640"/>
            <a:ext cx="7498080" cy="1143000"/>
          </a:xfrm>
        </p:spPr>
        <p:txBody>
          <a:bodyPr>
            <a:normAutofit fontScale="90000"/>
          </a:bodyPr>
          <a:lstStyle/>
          <a:p>
            <a:pPr algn="ctr"/>
            <a:r>
              <a:rPr lang="ru-RU" sz="4000" dirty="0" err="1" smtClean="0"/>
              <a:t>Деректер</a:t>
            </a:r>
            <a:r>
              <a:rPr lang="ru-RU" sz="4000" dirty="0" smtClean="0"/>
              <a:t> </a:t>
            </a:r>
            <a:r>
              <a:rPr lang="ru-RU" sz="4000" dirty="0" err="1"/>
              <a:t>қорын</a:t>
            </a:r>
            <a:r>
              <a:rPr lang="ru-RU" sz="4000" dirty="0"/>
              <a:t> </a:t>
            </a:r>
            <a:r>
              <a:rPr lang="ru-RU" sz="4000" dirty="0" err="1"/>
              <a:t>ұйымдастыруда</a:t>
            </a:r>
            <a:r>
              <a:rPr lang="ru-RU" sz="4000" dirty="0"/>
              <a:t> </a:t>
            </a:r>
            <a:br>
              <a:rPr lang="ru-RU" sz="4000" dirty="0"/>
            </a:br>
            <a:r>
              <a:rPr lang="ru-RU" sz="4000" dirty="0" err="1"/>
              <a:t>қойылатын</a:t>
            </a:r>
            <a:r>
              <a:rPr lang="ru-RU" sz="4000" dirty="0"/>
              <a:t> </a:t>
            </a:r>
            <a:r>
              <a:rPr lang="ru-RU" sz="4000" dirty="0" err="1"/>
              <a:t>талаптар</a:t>
            </a:r>
            <a:r>
              <a:rPr lang="ru-RU" sz="4000" dirty="0"/>
              <a:t> </a:t>
            </a:r>
            <a:endParaRPr lang="ru-RU" dirty="0"/>
          </a:p>
        </p:txBody>
      </p:sp>
      <p:sp>
        <p:nvSpPr>
          <p:cNvPr id="6" name="Прямоугольник 5"/>
          <p:cNvSpPr/>
          <p:nvPr/>
        </p:nvSpPr>
        <p:spPr>
          <a:xfrm>
            <a:off x="1115616" y="1331640"/>
            <a:ext cx="7602048" cy="5324535"/>
          </a:xfrm>
          <a:prstGeom prst="rect">
            <a:avLst/>
          </a:prstGeom>
        </p:spPr>
        <p:txBody>
          <a:bodyPr wrap="square">
            <a:spAutoFit/>
          </a:bodyPr>
          <a:lstStyle/>
          <a:p>
            <a:pPr algn="just">
              <a:buFontTx/>
              <a:buChar char="-"/>
            </a:pPr>
            <a:r>
              <a:rPr lang="ru-RU" sz="2000" dirty="0" err="1" smtClean="0">
                <a:latin typeface="Times New Roman" panose="02020603050405020304" pitchFamily="18" charset="0"/>
                <a:cs typeface="Times New Roman" panose="02020603050405020304" pitchFamily="18" charset="0"/>
              </a:rPr>
              <a:t>Мәліметтерге</a:t>
            </a:r>
            <a:r>
              <a:rPr lang="ru-RU" sz="2000" dirty="0" smtClean="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жоспарланбаған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сұраныстарды</a:t>
            </a:r>
            <a:r>
              <a:rPr lang="ru-RU" sz="2000" dirty="0">
                <a:latin typeface="Times New Roman" panose="02020603050405020304" pitchFamily="18" charset="0"/>
                <a:cs typeface="Times New Roman" panose="02020603050405020304" pitchFamily="18" charset="0"/>
              </a:rPr>
              <a:t> тез </a:t>
            </a:r>
            <a:r>
              <a:rPr lang="ru-RU" sz="2000" dirty="0" err="1">
                <a:latin typeface="Times New Roman" panose="02020603050405020304" pitchFamily="18" charset="0"/>
                <a:cs typeface="Times New Roman" panose="02020603050405020304" pitchFamily="18" charset="0"/>
              </a:rPr>
              <a:t>өңдеу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Мәліметтерге</a:t>
            </a:r>
            <a:r>
              <a:rPr lang="ru-RU" sz="2000" dirty="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кездейсоқ</a:t>
            </a:r>
            <a:r>
              <a:rPr lang="ru-RU" sz="2000" dirty="0" smtClean="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сұраныстар</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нақты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сұраныстарды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өңдеу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мақсатында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жазылған</a:t>
            </a:r>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қолданбалы</a:t>
            </a:r>
            <a:r>
              <a:rPr lang="ru-RU" sz="2000" dirty="0" smtClean="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программалармен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емес</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жоғарғы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деңгейлі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сұраныстар</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тілі</a:t>
            </a:r>
            <a:r>
              <a:rPr lang="ru-RU" sz="2000" dirty="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немесе</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есептер</a:t>
            </a:r>
            <a:r>
              <a:rPr lang="ru-RU" sz="2000" dirty="0" smtClean="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генерациясы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тілі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көмегімен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өңделе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алады</a:t>
            </a:r>
            <a:r>
              <a:rPr lang="ru-RU" sz="2000" dirty="0" smtClean="0">
                <a:latin typeface="Times New Roman" panose="02020603050405020304" pitchFamily="18" charset="0"/>
                <a:cs typeface="Times New Roman" panose="02020603050405020304" pitchFamily="18" charset="0"/>
              </a:rPr>
              <a:t>.</a:t>
            </a:r>
          </a:p>
          <a:p>
            <a:pPr algn="just"/>
            <a:r>
              <a:rPr lang="ru-RU" sz="2000" dirty="0" smtClean="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Өзгерту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енгізудің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қарапайымдылығы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Мәліметтер</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қоры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мәліметтерді</a:t>
            </a:r>
            <a:r>
              <a:rPr lang="ru-RU" sz="2000" dirty="0">
                <a:latin typeface="Times New Roman" panose="02020603050405020304" pitchFamily="18" charset="0"/>
                <a:cs typeface="Times New Roman" panose="02020603050405020304" pitchFamily="18" charset="0"/>
              </a:rPr>
              <a:t> бар </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қолдану</a:t>
            </a:r>
            <a:r>
              <a:rPr lang="ru-RU" sz="2000" dirty="0" smtClean="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тәсілін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жоймау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арқылы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ұлғая</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және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өзгере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алады</a:t>
            </a:r>
            <a:r>
              <a:rPr lang="ru-RU" sz="2000" dirty="0" smtClean="0">
                <a:latin typeface="Times New Roman" panose="02020603050405020304" pitchFamily="18" charset="0"/>
                <a:cs typeface="Times New Roman" panose="02020603050405020304" pitchFamily="18" charset="0"/>
              </a:rPr>
              <a:t>.</a:t>
            </a:r>
          </a:p>
          <a:p>
            <a:pPr algn="just"/>
            <a:r>
              <a:rPr lang="ru-RU" sz="2000" dirty="0" smtClean="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Үлкен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емес</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шығындар</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Мәліметтерді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сақтау</a:t>
            </a:r>
            <a:r>
              <a:rPr lang="ru-RU" sz="2000" dirty="0">
                <a:latin typeface="Times New Roman" panose="02020603050405020304" pitchFamily="18" charset="0"/>
                <a:cs typeface="Times New Roman" panose="02020603050405020304" pitchFamily="18" charset="0"/>
              </a:rPr>
              <a:t> мен </a:t>
            </a:r>
            <a:r>
              <a:rPr lang="ru-RU" sz="2000" dirty="0" err="1">
                <a:latin typeface="Times New Roman" panose="02020603050405020304" pitchFamily="18" charset="0"/>
                <a:cs typeface="Times New Roman" panose="02020603050405020304" pitchFamily="18" charset="0"/>
              </a:rPr>
              <a:t>қолданудың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құны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төмен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және</a:t>
            </a:r>
            <a:r>
              <a:rPr lang="ru-RU" sz="2000" dirty="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өзгерту</a:t>
            </a:r>
            <a:r>
              <a:rPr lang="ru-RU" sz="2000" dirty="0" smtClean="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енгізуге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кететін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шығындар</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азаяды</a:t>
            </a:r>
            <a:r>
              <a:rPr lang="ru-RU" sz="2000" dirty="0">
                <a:latin typeface="Times New Roman" panose="02020603050405020304" pitchFamily="18" charset="0"/>
                <a:cs typeface="Times New Roman" panose="02020603050405020304" pitchFamily="18" charset="0"/>
              </a:rPr>
              <a:t>.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Мәліметтер</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артықшылығының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төмендеуі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Жаңа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қосымшалар</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талабы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жаңа</a:t>
            </a:r>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файлдарды</a:t>
            </a:r>
            <a:r>
              <a:rPr lang="ru-RU" sz="2000" dirty="0" smtClean="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құру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жолымен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емес</a:t>
            </a:r>
            <a:r>
              <a:rPr lang="ru-RU" sz="2000" dirty="0">
                <a:latin typeface="Times New Roman" panose="02020603050405020304" pitchFamily="18" charset="0"/>
                <a:cs typeface="Times New Roman" panose="02020603050405020304" pitchFamily="18" charset="0"/>
              </a:rPr>
              <a:t>, бар </a:t>
            </a:r>
            <a:r>
              <a:rPr lang="ru-RU" sz="2000" dirty="0" err="1">
                <a:latin typeface="Times New Roman" panose="02020603050405020304" pitchFamily="18" charset="0"/>
                <a:cs typeface="Times New Roman" panose="02020603050405020304" pitchFamily="18" charset="0"/>
              </a:rPr>
              <a:t>мәліметтер</a:t>
            </a:r>
            <a:r>
              <a:rPr lang="ru-RU" sz="2000" dirty="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есебінен</a:t>
            </a:r>
            <a:r>
              <a:rPr lang="ru-RU" sz="2000" dirty="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жүргізіледі</a:t>
            </a:r>
            <a:r>
              <a:rPr lang="ru-RU" sz="2000" dirty="0" smtClean="0">
                <a:latin typeface="Times New Roman" panose="02020603050405020304" pitchFamily="18" charset="0"/>
                <a:cs typeface="Times New Roman" panose="02020603050405020304" pitchFamily="18" charset="0"/>
              </a:rPr>
              <a:t>.</a:t>
            </a:r>
          </a:p>
          <a:p>
            <a:pPr algn="just"/>
            <a:r>
              <a:rPr lang="ru-RU" sz="2000" dirty="0" smtClean="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Бұрмалаудан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және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жоюдан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қорғау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Мәліметтер</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апатты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және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қылмысты</a:t>
            </a:r>
            <a:r>
              <a:rPr lang="ru-RU" sz="2000" dirty="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жағдайлардан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мәліметтерге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қатысты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тұлғалардың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біліксіздігінен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оларды</a:t>
            </a:r>
            <a:r>
              <a:rPr lang="ru-RU" sz="2000" dirty="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қателікпен</a:t>
            </a:r>
            <a:r>
              <a:rPr lang="ru-RU" sz="2000" dirty="0" smtClean="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жаңартатын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оқиғалардан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сақталуы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қажет</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2124659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657</TotalTime>
  <Words>232</Words>
  <Application>Microsoft Office PowerPoint</Application>
  <PresentationFormat>Экран (4:3)</PresentationFormat>
  <Paragraphs>20</Paragraphs>
  <Slides>8</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8</vt:i4>
      </vt:variant>
    </vt:vector>
  </HeadingPairs>
  <TitlesOfParts>
    <vt:vector size="16" baseType="lpstr">
      <vt:lpstr>Calibri</vt:lpstr>
      <vt:lpstr>Corbel</vt:lpstr>
      <vt:lpstr>Gill Sans MT</vt:lpstr>
      <vt:lpstr>Times New Roman</vt:lpstr>
      <vt:lpstr>TimesNewRomanPSMT</vt:lpstr>
      <vt:lpstr>Verdana</vt:lpstr>
      <vt:lpstr>Wingdings 2</vt:lpstr>
      <vt:lpstr>Солнцестояние</vt:lpstr>
      <vt:lpstr>ГАЖ-дағы деректерді ұйымдастыру</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Деректер қорын ұйымдастыруда  қойылатын талаптар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ГАЖ-дағы деректерді ұйымдастыру</dc:title>
  <dc:creator>Маржан</dc:creator>
  <cp:lastModifiedBy>user</cp:lastModifiedBy>
  <cp:revision>33</cp:revision>
  <dcterms:created xsi:type="dcterms:W3CDTF">2015-02-10T16:14:54Z</dcterms:created>
  <dcterms:modified xsi:type="dcterms:W3CDTF">2020-01-13T09:10:51Z</dcterms:modified>
</cp:coreProperties>
</file>